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6" r:id="rId5"/>
  </p:sldMasterIdLst>
  <p:notesMasterIdLst>
    <p:notesMasterId r:id="rId18"/>
  </p:notesMasterIdLst>
  <p:sldIdLst>
    <p:sldId id="256" r:id="rId6"/>
    <p:sldId id="301" r:id="rId7"/>
    <p:sldId id="303" r:id="rId8"/>
    <p:sldId id="300" r:id="rId9"/>
    <p:sldId id="304" r:id="rId10"/>
    <p:sldId id="302" r:id="rId11"/>
    <p:sldId id="305" r:id="rId12"/>
    <p:sldId id="307" r:id="rId13"/>
    <p:sldId id="288" r:id="rId14"/>
    <p:sldId id="289" r:id="rId15"/>
    <p:sldId id="291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>
        <p:scale>
          <a:sx n="56" d="100"/>
          <a:sy n="56" d="100"/>
        </p:scale>
        <p:origin x="171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 Narrow" panose="020B0606020202030204" pitchFamily="34" charset="0"/>
              </a:rPr>
              <a:t>SEC Unclaimed</a:t>
            </a:r>
            <a:r>
              <a:rPr lang="en-US" baseline="0" dirty="0">
                <a:latin typeface="Arial Narrow" panose="020B0606020202030204" pitchFamily="34" charset="0"/>
              </a:rPr>
              <a:t> Dividends (in Billions)</a:t>
            </a:r>
            <a:endParaRPr lang="en-US" dirty="0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7.9120370370370396E-2"/>
          <c:w val="0.92075240594925634"/>
          <c:h val="0.7075769174686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Sheet1!$E$9:$F$9</c:f>
              <c:strCache>
                <c:ptCount val="2"/>
                <c:pt idx="1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Sheet1!$G$8</c:f>
              <c:strCache>
                <c:ptCount val="1"/>
                <c:pt idx="0">
                  <c:v>column</c:v>
                </c:pt>
              </c:strCache>
            </c:strRef>
          </c:cat>
          <c:val>
            <c:numRef>
              <c:f>Sheet1!$G$9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B-48E7-8E1C-93B61706E962}"/>
            </c:ext>
          </c:extLst>
        </c:ser>
        <c:ser>
          <c:idx val="1"/>
          <c:order val="1"/>
          <c:tx>
            <c:strRef>
              <c:f>Sheet1!$E$10:$F$10</c:f>
              <c:strCache>
                <c:ptCount val="2"/>
                <c:pt idx="1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Sheet1!$G$8</c:f>
              <c:strCache>
                <c:ptCount val="1"/>
                <c:pt idx="0">
                  <c:v>column</c:v>
                </c:pt>
              </c:strCache>
            </c:strRef>
          </c:cat>
          <c:val>
            <c:numRef>
              <c:f>Sheet1!$G$10</c:f>
              <c:numCache>
                <c:formatCode>General</c:formatCode>
                <c:ptCount val="1"/>
                <c:pt idx="0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B-48E7-8E1C-93B61706E962}"/>
            </c:ext>
          </c:extLst>
        </c:ser>
        <c:ser>
          <c:idx val="2"/>
          <c:order val="2"/>
          <c:tx>
            <c:strRef>
              <c:f>Sheet1!$E$11:$F$11</c:f>
              <c:strCache>
                <c:ptCount val="2"/>
                <c:pt idx="1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Sheet1!$G$8</c:f>
              <c:strCache>
                <c:ptCount val="1"/>
                <c:pt idx="0">
                  <c:v>column</c:v>
                </c:pt>
              </c:strCache>
            </c:strRef>
          </c:cat>
          <c:val>
            <c:numRef>
              <c:f>Sheet1!$G$11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4B-48E7-8E1C-93B61706E962}"/>
            </c:ext>
          </c:extLst>
        </c:ser>
        <c:ser>
          <c:idx val="3"/>
          <c:order val="3"/>
          <c:tx>
            <c:strRef>
              <c:f>Sheet1!$E$12:$F$12</c:f>
              <c:strCache>
                <c:ptCount val="2"/>
                <c:pt idx="1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Sheet1!$G$8</c:f>
              <c:strCache>
                <c:ptCount val="1"/>
                <c:pt idx="0">
                  <c:v>column</c:v>
                </c:pt>
              </c:strCache>
            </c:strRef>
          </c:cat>
          <c:val>
            <c:numRef>
              <c:f>Sheet1!$G$12</c:f>
              <c:numCache>
                <c:formatCode>General</c:formatCode>
                <c:ptCount val="1"/>
                <c:pt idx="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4B-48E7-8E1C-93B61706E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4281856"/>
        <c:axId val="1784278944"/>
      </c:barChart>
      <c:catAx>
        <c:axId val="17842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784278944"/>
        <c:crosses val="autoZero"/>
        <c:auto val="1"/>
        <c:lblAlgn val="ctr"/>
        <c:lblOffset val="100"/>
        <c:noMultiLvlLbl val="0"/>
      </c:catAx>
      <c:valAx>
        <c:axId val="178427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7842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63385826771654"/>
          <c:y val="0.89409667541557303"/>
          <c:w val="0.6046209536307961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FFD99-63D5-4F9A-96B1-D0CABF37190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B56D3-663E-4B98-AFC1-D55224A7F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9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4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3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85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3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66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9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4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7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5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31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2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6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4A6C-40FC-4250-BC39-298C065BD2F8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4B3B-323A-447B-8C56-05C8510B849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624E8-7107-0DB4-54EF-2CC79E3D7826}"/>
              </a:ext>
            </a:extLst>
          </p:cNvPr>
          <p:cNvGrpSpPr/>
          <p:nvPr userDrawn="1"/>
        </p:nvGrpSpPr>
        <p:grpSpPr>
          <a:xfrm>
            <a:off x="428172" y="404664"/>
            <a:ext cx="8280000" cy="15546"/>
            <a:chOff x="428172" y="404664"/>
            <a:chExt cx="8229600" cy="15546"/>
          </a:xfrm>
        </p:grpSpPr>
        <p:sp>
          <p:nvSpPr>
            <p:cNvPr id="8" name="Line 27">
              <a:extLst>
                <a:ext uri="{FF2B5EF4-FFF2-40B4-BE49-F238E27FC236}">
                  <a16:creationId xmlns:a16="http://schemas.microsoft.com/office/drawing/2014/main" id="{B78A624E-257F-CB15-3B4A-E60EC756D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72" y="420210"/>
              <a:ext cx="82296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6D395C1C-CFC3-FC9A-28BA-2F69FA573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72" y="404664"/>
              <a:ext cx="82296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45C7A76-1AE3-27BE-0D2A-C19E9C4D41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12460" y="6321487"/>
            <a:ext cx="10546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ec.gov.ng/non-mandate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21612">
            <a:off x="1718507" y="1996256"/>
            <a:ext cx="7586285" cy="2702441"/>
          </a:xfrm>
          <a:custGeom>
            <a:avLst/>
            <a:gdLst/>
            <a:ahLst/>
            <a:cxnLst/>
            <a:rect l="l" t="t" r="r" b="b"/>
            <a:pathLst>
              <a:path w="8265532" h="2882604">
                <a:moveTo>
                  <a:pt x="0" y="0"/>
                </a:moveTo>
                <a:lnTo>
                  <a:pt x="8265532" y="0"/>
                </a:lnTo>
                <a:lnTo>
                  <a:pt x="8265532" y="2882604"/>
                </a:lnTo>
                <a:lnTo>
                  <a:pt x="0" y="2882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57250"/>
            <a:endParaRPr lang="en-NG" sz="168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742643" y="0"/>
            <a:ext cx="4401357" cy="6858000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38894" r="-38894"/>
              </a:stretch>
            </a:blipFill>
          </p:spPr>
          <p:txBody>
            <a:bodyPr/>
            <a:lstStyle/>
            <a:p>
              <a:pPr defTabSz="857250"/>
              <a:endParaRPr lang="en-NG" sz="16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2967198" flipH="1">
            <a:off x="6325171" y="3481098"/>
            <a:ext cx="6626573" cy="2253035"/>
          </a:xfrm>
          <a:custGeom>
            <a:avLst/>
            <a:gdLst/>
            <a:ahLst/>
            <a:cxnLst/>
            <a:rect l="l" t="t" r="r" b="b"/>
            <a:pathLst>
              <a:path w="7068344" h="2403237">
                <a:moveTo>
                  <a:pt x="7068343" y="0"/>
                </a:moveTo>
                <a:lnTo>
                  <a:pt x="0" y="0"/>
                </a:lnTo>
                <a:lnTo>
                  <a:pt x="0" y="2403237"/>
                </a:lnTo>
                <a:lnTo>
                  <a:pt x="7068343" y="2403237"/>
                </a:lnTo>
                <a:lnTo>
                  <a:pt x="7068343" y="0"/>
                </a:lnTo>
                <a:close/>
              </a:path>
            </a:pathLst>
          </a:custGeom>
          <a:blipFill>
            <a:blip r:embed="rId5">
              <a:alphaModFix amt="9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57250"/>
            <a:endParaRPr lang="en-NG" sz="1688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082717" y="1330448"/>
            <a:ext cx="428933" cy="4289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3538"/>
            </a:solidFill>
          </p:spPr>
          <p:txBody>
            <a:bodyPr/>
            <a:lstStyle/>
            <a:p>
              <a:pPr defTabSz="857250"/>
              <a:endParaRPr lang="en-NG"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857250">
                <a:lnSpc>
                  <a:spcPts val="927"/>
                </a:lnSpc>
              </a:pPr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25660" y="1970298"/>
            <a:ext cx="302283" cy="30228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3538"/>
            </a:solidFill>
          </p:spPr>
          <p:txBody>
            <a:bodyPr/>
            <a:lstStyle/>
            <a:p>
              <a:pPr defTabSz="857250"/>
              <a:endParaRPr lang="en-NG"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857250">
                <a:lnSpc>
                  <a:spcPts val="927"/>
                </a:lnSpc>
              </a:pPr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38205" y="1198207"/>
            <a:ext cx="318817" cy="31881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5BDBD"/>
              </a:solidFill>
              <a:prstDash val="solid"/>
              <a:miter/>
            </a:ln>
          </p:spPr>
          <p:txBody>
            <a:bodyPr/>
            <a:lstStyle/>
            <a:p>
              <a:pPr defTabSz="857250"/>
              <a:endParaRPr lang="en-NG"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857250">
                <a:lnSpc>
                  <a:spcPts val="927"/>
                </a:lnSpc>
              </a:pPr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263083" y="1198206"/>
            <a:ext cx="3677535" cy="1289033"/>
          </a:xfrm>
          <a:custGeom>
            <a:avLst/>
            <a:gdLst/>
            <a:ahLst/>
            <a:cxnLst/>
            <a:rect l="l" t="t" r="r" b="b"/>
            <a:pathLst>
              <a:path w="3922704" h="1374968">
                <a:moveTo>
                  <a:pt x="0" y="0"/>
                </a:moveTo>
                <a:lnTo>
                  <a:pt x="3922704" y="0"/>
                </a:lnTo>
                <a:lnTo>
                  <a:pt x="3922704" y="1374968"/>
                </a:lnTo>
                <a:lnTo>
                  <a:pt x="0" y="13749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857250"/>
            <a:endParaRPr lang="en-NG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1799" y="6078039"/>
            <a:ext cx="239044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1698"/>
              </a:lnSpc>
            </a:pPr>
            <a:r>
              <a:rPr lang="en-US" spc="64" dirty="0">
                <a:solidFill>
                  <a:srgbClr val="000000"/>
                </a:solidFill>
                <a:latin typeface="Arial Narrow" panose="020B0606020202030204" pitchFamily="34" charset="0"/>
              </a:rPr>
              <a:t>March 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3DDB12-4174-4472-D57F-C53F44E424D7}"/>
              </a:ext>
            </a:extLst>
          </p:cNvPr>
          <p:cNvSpPr txBox="1"/>
          <p:nvPr/>
        </p:nvSpPr>
        <p:spPr>
          <a:xfrm>
            <a:off x="472554" y="2831617"/>
            <a:ext cx="360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HOW TO CLAIM YOUR LOST SHARES &amp; DIVIDENDS</a:t>
            </a:r>
            <a:endParaRPr lang="en-NG" sz="2400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65E89-2D27-D6D4-CFE3-E70CE9319EF7}"/>
              </a:ext>
            </a:extLst>
          </p:cNvPr>
          <p:cNvSpPr txBox="1"/>
          <p:nvPr/>
        </p:nvSpPr>
        <p:spPr>
          <a:xfrm>
            <a:off x="472554" y="3860226"/>
            <a:ext cx="2628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By </a:t>
            </a:r>
            <a:r>
              <a:rPr lang="en-US" sz="2400" dirty="0" err="1">
                <a:latin typeface="Arial Narrow" panose="020B0606020202030204" pitchFamily="34" charset="0"/>
              </a:rPr>
              <a:t>Olaniyi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Olakunri</a:t>
            </a:r>
            <a:endParaRPr lang="en-NG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0373" y="523020"/>
            <a:ext cx="3261369" cy="3261369"/>
          </a:xfrm>
          <a:custGeom>
            <a:avLst/>
            <a:gdLst/>
            <a:ahLst/>
            <a:cxnLst/>
            <a:rect l="l" t="t" r="r" b="b"/>
            <a:pathLst>
              <a:path w="6522738" h="6522738">
                <a:moveTo>
                  <a:pt x="0" y="0"/>
                </a:moveTo>
                <a:lnTo>
                  <a:pt x="6522739" y="0"/>
                </a:lnTo>
                <a:lnTo>
                  <a:pt x="6522739" y="6522738"/>
                </a:lnTo>
                <a:lnTo>
                  <a:pt x="0" y="652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 sz="900"/>
          </a:p>
        </p:txBody>
      </p:sp>
      <p:grpSp>
        <p:nvGrpSpPr>
          <p:cNvPr id="6" name="Group 6"/>
          <p:cNvGrpSpPr/>
          <p:nvPr/>
        </p:nvGrpSpPr>
        <p:grpSpPr>
          <a:xfrm>
            <a:off x="2944037" y="2981631"/>
            <a:ext cx="611363" cy="61136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2E12"/>
            </a:solidFill>
          </p:spPr>
          <p:txBody>
            <a:bodyPr/>
            <a:lstStyle/>
            <a:p>
              <a:endParaRPr lang="en-NG" sz="9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80"/>
                </a:lnSpc>
              </a:pPr>
              <a:endParaRPr sz="9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21724" y="2088436"/>
            <a:ext cx="611363" cy="61136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2E12"/>
            </a:solidFill>
          </p:spPr>
          <p:txBody>
            <a:bodyPr/>
            <a:lstStyle/>
            <a:p>
              <a:endParaRPr lang="en-NG" sz="9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80"/>
                </a:lnSpc>
              </a:pPr>
              <a:endParaRPr sz="9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21724" y="3871853"/>
            <a:ext cx="611363" cy="61136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2E12"/>
            </a:solidFill>
          </p:spPr>
          <p:txBody>
            <a:bodyPr/>
            <a:lstStyle/>
            <a:p>
              <a:endParaRPr lang="en-NG" sz="9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80"/>
                </a:lnSpc>
              </a:pPr>
              <a:endParaRPr sz="9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119936" y="3128579"/>
            <a:ext cx="314495" cy="314495"/>
          </a:xfrm>
          <a:custGeom>
            <a:avLst/>
            <a:gdLst/>
            <a:ahLst/>
            <a:cxnLst/>
            <a:rect l="l" t="t" r="r" b="b"/>
            <a:pathLst>
              <a:path w="628989" h="628989">
                <a:moveTo>
                  <a:pt x="0" y="0"/>
                </a:moveTo>
                <a:lnTo>
                  <a:pt x="628989" y="0"/>
                </a:lnTo>
                <a:lnTo>
                  <a:pt x="628989" y="628988"/>
                </a:lnTo>
                <a:lnTo>
                  <a:pt x="0" y="628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 sz="900"/>
          </a:p>
        </p:txBody>
      </p:sp>
      <p:sp>
        <p:nvSpPr>
          <p:cNvPr id="16" name="Freeform 16"/>
          <p:cNvSpPr/>
          <p:nvPr/>
        </p:nvSpPr>
        <p:spPr>
          <a:xfrm>
            <a:off x="2972852" y="2169612"/>
            <a:ext cx="509106" cy="460105"/>
          </a:xfrm>
          <a:custGeom>
            <a:avLst/>
            <a:gdLst/>
            <a:ahLst/>
            <a:cxnLst/>
            <a:rect l="l" t="t" r="r" b="b"/>
            <a:pathLst>
              <a:path w="1018212" h="920209">
                <a:moveTo>
                  <a:pt x="0" y="0"/>
                </a:moveTo>
                <a:lnTo>
                  <a:pt x="1018212" y="0"/>
                </a:lnTo>
                <a:lnTo>
                  <a:pt x="1018212" y="920208"/>
                </a:lnTo>
                <a:lnTo>
                  <a:pt x="0" y="920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 sz="900"/>
          </a:p>
        </p:txBody>
      </p:sp>
      <p:sp>
        <p:nvSpPr>
          <p:cNvPr id="17" name="Freeform 17"/>
          <p:cNvSpPr/>
          <p:nvPr/>
        </p:nvSpPr>
        <p:spPr>
          <a:xfrm>
            <a:off x="2921724" y="3912421"/>
            <a:ext cx="512707" cy="506939"/>
          </a:xfrm>
          <a:custGeom>
            <a:avLst/>
            <a:gdLst/>
            <a:ahLst/>
            <a:cxnLst/>
            <a:rect l="l" t="t" r="r" b="b"/>
            <a:pathLst>
              <a:path w="1025414" h="1013878">
                <a:moveTo>
                  <a:pt x="0" y="0"/>
                </a:moveTo>
                <a:lnTo>
                  <a:pt x="1025414" y="0"/>
                </a:lnTo>
                <a:lnTo>
                  <a:pt x="1025414" y="1013878"/>
                </a:lnTo>
                <a:lnTo>
                  <a:pt x="0" y="10138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 sz="900"/>
          </a:p>
        </p:txBody>
      </p:sp>
      <p:grpSp>
        <p:nvGrpSpPr>
          <p:cNvPr id="18" name="Group 18"/>
          <p:cNvGrpSpPr/>
          <p:nvPr/>
        </p:nvGrpSpPr>
        <p:grpSpPr>
          <a:xfrm>
            <a:off x="2921724" y="4764203"/>
            <a:ext cx="611363" cy="61136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2E12"/>
            </a:solidFill>
          </p:spPr>
          <p:txBody>
            <a:bodyPr/>
            <a:lstStyle/>
            <a:p>
              <a:endParaRPr lang="en-NG" sz="9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80"/>
                </a:lnSpc>
              </a:pPr>
              <a:endParaRPr sz="9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993769" y="4826116"/>
            <a:ext cx="467273" cy="471993"/>
          </a:xfrm>
          <a:custGeom>
            <a:avLst/>
            <a:gdLst/>
            <a:ahLst/>
            <a:cxnLst/>
            <a:rect l="l" t="t" r="r" b="b"/>
            <a:pathLst>
              <a:path w="934545" h="943985">
                <a:moveTo>
                  <a:pt x="0" y="0"/>
                </a:moveTo>
                <a:lnTo>
                  <a:pt x="934545" y="0"/>
                </a:lnTo>
                <a:lnTo>
                  <a:pt x="934545" y="943986"/>
                </a:lnTo>
                <a:lnTo>
                  <a:pt x="0" y="943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 sz="900"/>
          </a:p>
        </p:txBody>
      </p:sp>
      <p:sp>
        <p:nvSpPr>
          <p:cNvPr id="23" name="TextBox 23"/>
          <p:cNvSpPr txBox="1"/>
          <p:nvPr/>
        </p:nvSpPr>
        <p:spPr>
          <a:xfrm>
            <a:off x="2993769" y="1518257"/>
            <a:ext cx="981444" cy="28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5"/>
              </a:lnSpc>
              <a:spcBef>
                <a:spcPct val="0"/>
              </a:spcBef>
            </a:pPr>
            <a:r>
              <a:rPr lang="en-US" sz="1739">
                <a:solidFill>
                  <a:srgbClr val="000000"/>
                </a:solidFill>
                <a:latin typeface="Canva Sans Bold"/>
              </a:rPr>
              <a:t>Benefits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33046" y="3135758"/>
            <a:ext cx="2967630" cy="44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1"/>
              </a:lnSpc>
            </a:pPr>
            <a:r>
              <a:rPr lang="en-US" sz="1251" dirty="0">
                <a:solidFill>
                  <a:srgbClr val="000000"/>
                </a:solidFill>
                <a:latin typeface="Poppins"/>
              </a:rPr>
              <a:t>No need for middleman,  buy stocks at your convenience.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33046" y="2901928"/>
            <a:ext cx="2967630" cy="26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1"/>
              </a:lnSpc>
            </a:pPr>
            <a:r>
              <a:rPr lang="en-US" sz="1407">
                <a:solidFill>
                  <a:srgbClr val="263B06"/>
                </a:solidFill>
                <a:latin typeface="Gotham Bold"/>
              </a:rPr>
              <a:t>Trade Directly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10733" y="2250337"/>
            <a:ext cx="2967630" cy="49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1"/>
              </a:lnSpc>
            </a:pPr>
            <a:r>
              <a:rPr lang="en-US" sz="1251">
                <a:solidFill>
                  <a:srgbClr val="000000"/>
                </a:solidFill>
                <a:latin typeface="Poppins"/>
              </a:rPr>
              <a:t>No need to send receipts or mails to follow up.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10733" y="2037313"/>
            <a:ext cx="3131249" cy="26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1"/>
              </a:lnSpc>
            </a:pPr>
            <a:r>
              <a:rPr lang="en-US" sz="1407">
                <a:solidFill>
                  <a:srgbClr val="263B06"/>
                </a:solidFill>
                <a:latin typeface="Gotham Bold"/>
              </a:rPr>
              <a:t>Automatic Fund Identification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10733" y="4013469"/>
            <a:ext cx="2967630" cy="67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4"/>
              </a:lnSpc>
            </a:pPr>
            <a:r>
              <a:rPr lang="en-US" sz="1251">
                <a:solidFill>
                  <a:srgbClr val="000000"/>
                </a:solidFill>
                <a:latin typeface="Poppins"/>
              </a:rPr>
              <a:t>Fund your account with just  a few taps on your phone screen, no need to leave your home or office.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10733" y="3767078"/>
            <a:ext cx="1416999" cy="26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1"/>
              </a:lnSpc>
            </a:pPr>
            <a:r>
              <a:rPr lang="en-US" sz="1407">
                <a:solidFill>
                  <a:srgbClr val="263B06"/>
                </a:solidFill>
                <a:latin typeface="Gotham Bold"/>
              </a:rPr>
              <a:t>Convenience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10733" y="5068206"/>
            <a:ext cx="2967630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1"/>
              </a:lnSpc>
            </a:pPr>
            <a:r>
              <a:rPr lang="en-US" sz="1251">
                <a:solidFill>
                  <a:srgbClr val="000000"/>
                </a:solidFill>
                <a:latin typeface="Poppins"/>
              </a:rPr>
              <a:t>No need to pay extra for stamp duty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710733" y="4834377"/>
            <a:ext cx="2967630" cy="26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1"/>
              </a:lnSpc>
            </a:pPr>
            <a:r>
              <a:rPr lang="en-US" sz="1407">
                <a:solidFill>
                  <a:srgbClr val="263B06"/>
                </a:solidFill>
                <a:latin typeface="Gotham Bold"/>
              </a:rPr>
              <a:t>No Stamp duty payment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61367" y="1607180"/>
            <a:ext cx="1979194" cy="3971626"/>
            <a:chOff x="0" y="0"/>
            <a:chExt cx="5277850" cy="1059100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77850" cy="10591003"/>
            </a:xfrm>
            <a:custGeom>
              <a:avLst/>
              <a:gdLst/>
              <a:ahLst/>
              <a:cxnLst/>
              <a:rect l="l" t="t" r="r" b="b"/>
              <a:pathLst>
                <a:path w="5277850" h="10591003">
                  <a:moveTo>
                    <a:pt x="0" y="0"/>
                  </a:moveTo>
                  <a:lnTo>
                    <a:pt x="5277850" y="0"/>
                  </a:lnTo>
                  <a:lnTo>
                    <a:pt x="5277850" y="10591003"/>
                  </a:lnTo>
                  <a:lnTo>
                    <a:pt x="0" y="10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NG" sz="9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562" y="857250"/>
            <a:ext cx="8402129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NG"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5826" y="857250"/>
            <a:ext cx="8264106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n-NG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84" y="1049540"/>
            <a:ext cx="79100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00000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just">
              <a:buClr>
                <a:srgbClr val="FF0000"/>
              </a:buClr>
              <a:buSzPct val="120000"/>
            </a:pPr>
            <a:endParaRPr lang="en-US" sz="11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2" y="473599"/>
            <a:ext cx="8534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F9C7E-99A9-F412-6D87-13EA6E97659E}"/>
              </a:ext>
            </a:extLst>
          </p:cNvPr>
          <p:cNvSpPr txBox="1">
            <a:spLocks/>
          </p:cNvSpPr>
          <p:nvPr/>
        </p:nvSpPr>
        <p:spPr>
          <a:xfrm>
            <a:off x="8031259" y="81110"/>
            <a:ext cx="793773" cy="46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E796534-3C6B-1210-996A-96D50CFF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38" y="735494"/>
            <a:ext cx="889336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ZA" altLang="en-US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dividends?</a:t>
            </a:r>
            <a:endParaRPr kumimoji="0" lang="en-ZA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ibri"/>
            </a:endParaRPr>
          </a:p>
          <a:p>
            <a:pPr lvl="0" defTabSz="914400"/>
            <a:r>
              <a:rPr lang="en-US" dirty="0">
                <a:latin typeface="Arial Narrow" panose="020B0606020202030204" pitchFamily="34" charset="0"/>
              </a:rPr>
              <a:t>A dividend is a portion of a company's earnings that is paid to a shareholder. The most common type of dividend is a cash payout, but some companies will issue stock dividends. Dividends are typically issued quarterly but can also be disbursed monthly or annually. In Nigeria, Dividends are typically paid twice a year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638" y="2753997"/>
            <a:ext cx="9012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Why are Dividends Important?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Dividends can provide regular income to the investor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Dividend-paying stocks provide a way for investors to get paid during rocky market periods, when capital gains are hard to achieve.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They may provide some hedge against inflation, especially when they grow over time.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 Dividend-paying stocks, on average, tend to be less volatile than non-dividend-paying stocks. 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They can act as an income stream, especially when reinvested to take advantage of the power of compounding, can help build wealth over time.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lvl="0" defTabSz="914400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6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84" y="1049540"/>
            <a:ext cx="79100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00000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just">
              <a:buClr>
                <a:srgbClr val="FF0000"/>
              </a:buClr>
              <a:buSzPct val="120000"/>
            </a:pPr>
            <a:endParaRPr lang="en-US" sz="11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2" y="473599"/>
            <a:ext cx="8534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F9C7E-99A9-F412-6D87-13EA6E97659E}"/>
              </a:ext>
            </a:extLst>
          </p:cNvPr>
          <p:cNvSpPr txBox="1">
            <a:spLocks/>
          </p:cNvSpPr>
          <p:nvPr/>
        </p:nvSpPr>
        <p:spPr>
          <a:xfrm>
            <a:off x="8031259" y="81110"/>
            <a:ext cx="793773" cy="46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618" y="557673"/>
            <a:ext cx="82667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 Statistics on Unclaimed Dividends</a:t>
            </a: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 Securities and Exchange Commission,(S.E.C) In August 2023, stated that the total value of unclaimed dividends rose to N190bn, representing a 7.35 per cent rise from N177bn recorded in 2021, which was the last figure from the SEC.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899116"/>
              </p:ext>
            </p:extLst>
          </p:nvPr>
        </p:nvGraphicFramePr>
        <p:xfrm>
          <a:off x="131976" y="2083061"/>
          <a:ext cx="7635711" cy="395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56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84" y="1049540"/>
            <a:ext cx="79100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00000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just">
              <a:buClr>
                <a:srgbClr val="FF0000"/>
              </a:buClr>
              <a:buSzPct val="120000"/>
            </a:pPr>
            <a:endParaRPr lang="en-US" sz="11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2" y="473599"/>
            <a:ext cx="8534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F9C7E-99A9-F412-6D87-13EA6E97659E}"/>
              </a:ext>
            </a:extLst>
          </p:cNvPr>
          <p:cNvSpPr txBox="1">
            <a:spLocks/>
          </p:cNvSpPr>
          <p:nvPr/>
        </p:nvSpPr>
        <p:spPr>
          <a:xfrm>
            <a:off x="8031259" y="81110"/>
            <a:ext cx="793773" cy="46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0632" y="614092"/>
            <a:ext cx="86365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Reasons why dividends are unclaimed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Multiple Subscriptions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No central database for the registrars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Different requirements from the various registrars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Non tracking of investments by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Non tracking of investments/ dividends of deceased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failure to update records with the registrars or investment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Buying shares with different combination of the investor's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Errors in spelling of the investor's names.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Misplacing of Dividend warrants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 is the ( SEC) U-</a:t>
            </a:r>
            <a:r>
              <a:rPr lang="en-US" sz="2000" b="1" dirty="0" err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Ediv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Search Portal</a:t>
            </a:r>
          </a:p>
          <a:p>
            <a:r>
              <a:rPr lang="en-US" dirty="0">
                <a:latin typeface="Arial Narrow" panose="020B0606020202030204" pitchFamily="34" charset="0"/>
              </a:rPr>
              <a:t>This is a portal created and managed by the SEC, whereby you can go and check if you have any outstanding dividends</a:t>
            </a:r>
          </a:p>
          <a:p>
            <a:pPr lvl="0" defTabSz="914400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1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84" y="1049540"/>
            <a:ext cx="79100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00000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just">
              <a:buClr>
                <a:srgbClr val="FF0000"/>
              </a:buClr>
              <a:buSzPct val="120000"/>
            </a:pPr>
            <a:endParaRPr lang="en-US" sz="11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2" y="473599"/>
            <a:ext cx="8534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F9C7E-99A9-F412-6D87-13EA6E97659E}"/>
              </a:ext>
            </a:extLst>
          </p:cNvPr>
          <p:cNvSpPr txBox="1">
            <a:spLocks/>
          </p:cNvSpPr>
          <p:nvPr/>
        </p:nvSpPr>
        <p:spPr>
          <a:xfrm>
            <a:off x="8031259" y="81110"/>
            <a:ext cx="793773" cy="46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0632" y="354866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Steps on how to recover your unclaimed  dividends</a:t>
            </a:r>
          </a:p>
          <a:p>
            <a:pPr lvl="0" defTabSz="914400"/>
            <a:endParaRPr lang="en-US" altLang="en-US" sz="20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defTabSz="914400"/>
            <a:r>
              <a:rPr lang="en-US" altLang="en-US" dirty="0">
                <a:latin typeface="Arial Narrow" panose="020B0606020202030204" pitchFamily="34" charset="0"/>
              </a:rPr>
              <a:t>1. Go to the SEC portal for dividends. The link can be found below:</a:t>
            </a:r>
          </a:p>
          <a:p>
            <a:pPr lvl="0" defTabSz="914400"/>
            <a:r>
              <a:rPr lang="en-US" altLang="en-US" dirty="0">
                <a:solidFill>
                  <a:srgbClr val="0070C0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https://sec.gov.ng/non-mandated/</a:t>
            </a:r>
            <a:endParaRPr lang="en-US" altLang="en-US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lvl="0" indent="-342900" defTabSz="914400">
              <a:buFont typeface="+mj-lt"/>
              <a:buAutoNum type="arabicPeriod"/>
            </a:pPr>
            <a:endParaRPr lang="en-US" altLang="en-US" b="1" dirty="0"/>
          </a:p>
          <a:p>
            <a:pPr marL="342900" lvl="0" indent="-342900" defTabSz="914400">
              <a:buFont typeface="+mj-lt"/>
              <a:buAutoNum type="arabicPeriod"/>
            </a:pPr>
            <a:endParaRPr lang="en-US" altLang="en-US" b="1" dirty="0"/>
          </a:p>
          <a:p>
            <a:pPr marL="342900" lvl="0" indent="-342900" defTabSz="914400">
              <a:buFont typeface="+mj-lt"/>
              <a:buAutoNum type="arabicPeriod"/>
            </a:pPr>
            <a:endParaRPr lang="en-US" altLang="en-US" b="1" dirty="0"/>
          </a:p>
          <a:p>
            <a:pPr marL="342900" lvl="0" indent="-342900" defTabSz="914400">
              <a:buFont typeface="+mj-lt"/>
              <a:buAutoNum type="arabicPeriod"/>
            </a:pPr>
            <a:endParaRPr lang="en-US" altLang="en-US" b="1" dirty="0"/>
          </a:p>
          <a:p>
            <a:pPr marL="342900" lvl="0" indent="-342900" defTabSz="914400">
              <a:buFont typeface="+mj-lt"/>
              <a:buAutoNum type="arabicPeriod"/>
            </a:pPr>
            <a:endParaRPr lang="en-US" altLang="en-US" b="1" dirty="0"/>
          </a:p>
          <a:p>
            <a:pPr lvl="0" defTabSz="914400"/>
            <a:r>
              <a:rPr lang="en-US" altLang="en-US" dirty="0"/>
              <a:t>2. </a:t>
            </a:r>
            <a:r>
              <a:rPr lang="en-US" altLang="en-US" dirty="0">
                <a:latin typeface="Arial Narrow" panose="020B0606020202030204" pitchFamily="34" charset="0"/>
              </a:rPr>
              <a:t>Follow the instructions, by inputting your surname and your other name(s)</a:t>
            </a:r>
          </a:p>
          <a:p>
            <a:pPr marL="342900" lvl="0" indent="-342900" defTabSz="914400">
              <a:buFont typeface="+mj-lt"/>
              <a:buAutoNum type="arabicPeriod"/>
            </a:pPr>
            <a:endParaRPr lang="en-US" altLang="en-US" b="1" dirty="0"/>
          </a:p>
          <a:p>
            <a:pPr lvl="0" defTabSz="914400"/>
            <a:r>
              <a:rPr lang="en-US" altLang="en-US" dirty="0">
                <a:latin typeface="Arial Narrow" panose="020B0606020202030204" pitchFamily="34" charset="0"/>
              </a:rPr>
              <a:t>3.If you have any outstanding dividends, it should bring up your name, the company you have dividends in. you can go the registrar's website to download the E-dividend form.</a:t>
            </a:r>
          </a:p>
          <a:p>
            <a:pPr lvl="0" defTabSz="914400"/>
            <a:endParaRPr lang="en-US" altLang="en-US" b="1" dirty="0"/>
          </a:p>
          <a:p>
            <a:pPr lvl="0" defTabSz="914400"/>
            <a:endParaRPr lang="en-US" altLang="en-US" b="1" dirty="0"/>
          </a:p>
          <a:p>
            <a:pPr lvl="0" defTabSz="914400"/>
            <a:endParaRPr lang="en-US" altLang="en-US" b="1" dirty="0"/>
          </a:p>
          <a:p>
            <a:pPr lvl="0" defTabSz="914400"/>
            <a:endParaRPr lang="en-US" alt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6" y="1570819"/>
            <a:ext cx="8738647" cy="1215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2" y="4194928"/>
            <a:ext cx="8636444" cy="20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4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84" y="1049540"/>
            <a:ext cx="79100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00000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just">
              <a:buClr>
                <a:srgbClr val="FF0000"/>
              </a:buClr>
              <a:buSzPct val="120000"/>
            </a:pPr>
            <a:endParaRPr lang="en-US" sz="11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4" y="500968"/>
            <a:ext cx="8534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Veritas Registrars E-Dividend Form</a:t>
            </a:r>
            <a:endParaRPr lang="en-US" altLang="en-US" sz="20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F9C7E-99A9-F412-6D87-13EA6E97659E}"/>
              </a:ext>
            </a:extLst>
          </p:cNvPr>
          <p:cNvSpPr txBox="1">
            <a:spLocks/>
          </p:cNvSpPr>
          <p:nvPr/>
        </p:nvSpPr>
        <p:spPr>
          <a:xfrm>
            <a:off x="8031259" y="81110"/>
            <a:ext cx="793773" cy="46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976" y="754586"/>
            <a:ext cx="901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lvl="0" defTabSz="914400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02757"/>
              </p:ext>
            </p:extLst>
          </p:nvPr>
        </p:nvGraphicFramePr>
        <p:xfrm>
          <a:off x="406697" y="781009"/>
          <a:ext cx="8354719" cy="551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53" imgH="4952737" progId="Acrobat.Document.DC">
                  <p:embed/>
                </p:oleObj>
              </mc:Choice>
              <mc:Fallback>
                <p:oleObj name="Acrobat Document" r:id="rId2" imgW="3428753" imgH="49527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697" y="781009"/>
                        <a:ext cx="8354719" cy="551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84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632" y="754586"/>
            <a:ext cx="79100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00000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just">
              <a:buClr>
                <a:srgbClr val="FF0000"/>
              </a:buClr>
              <a:buSzPct val="120000"/>
            </a:pPr>
            <a:endParaRPr lang="en-US" sz="11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68" y="550165"/>
            <a:ext cx="8534400" cy="4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How To Make Future Dividend Payment Hassle Free</a:t>
            </a:r>
          </a:p>
          <a:p>
            <a:endParaRPr lang="en-US" altLang="en-US" dirty="0">
              <a:solidFill>
                <a:srgbClr val="FF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F9C7E-99A9-F412-6D87-13EA6E97659E}"/>
              </a:ext>
            </a:extLst>
          </p:cNvPr>
          <p:cNvSpPr txBox="1">
            <a:spLocks/>
          </p:cNvSpPr>
          <p:nvPr/>
        </p:nvSpPr>
        <p:spPr>
          <a:xfrm>
            <a:off x="8031259" y="81110"/>
            <a:ext cx="793773" cy="46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59231"/>
            <a:ext cx="8534400" cy="4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Tahoma" panose="020B0604030504040204" pitchFamily="34" charset="0"/>
              </a:rPr>
              <a:t>Once you purchase stock that you haven’t bought before, kindly reach out to your broker for a share allotment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It is a form that is used by the registrar to process your information, especially your signature.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Once the share allotment form is processed, kindly download your E-dividend Mandate form, fill it for processing. Once that is done, your account will be mandated, and your dividends will be paid into your account seamlessly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3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632" y="754586"/>
            <a:ext cx="79100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00000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just">
              <a:buClr>
                <a:srgbClr val="FF0000"/>
              </a:buClr>
              <a:buSzPct val="120000"/>
            </a:pPr>
            <a:endParaRPr lang="en-US" sz="11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2" y="580769"/>
            <a:ext cx="8534400" cy="53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Global Search - How To Search For Your Lost Shares</a:t>
            </a:r>
          </a:p>
          <a:p>
            <a:endParaRPr lang="en-US" altLang="en-US" dirty="0">
              <a:solidFill>
                <a:srgbClr val="FF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F9C7E-99A9-F412-6D87-13EA6E97659E}"/>
              </a:ext>
            </a:extLst>
          </p:cNvPr>
          <p:cNvSpPr txBox="1">
            <a:spLocks/>
          </p:cNvSpPr>
          <p:nvPr/>
        </p:nvSpPr>
        <p:spPr>
          <a:xfrm>
            <a:off x="8031259" y="81110"/>
            <a:ext cx="793773" cy="46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ED1F7A-F0C9-617D-8D50-069E4F05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74" y="1775718"/>
            <a:ext cx="8928726" cy="33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Tahoma" panose="020B0604030504040204" pitchFamily="34" charset="0"/>
              </a:rPr>
              <a:t>Write a letter addressed to CSCS instructing them to carry out a global search against 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 the letter, list the different combination of names that you might have bought the shares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Also list the different addresses you might have been staying when the shares were purchased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You will need to attach an eligible ID Card for the search to be conducted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You will pay the sum of N1,050 to the CSCS FBNH account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2023148006.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Once payment has been made, kindly attach it to the letter and send to your broker to forward to CSCS to begin the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Once the search is done you will be notified of the number of pages, and be advised of payment to be made per page</a:t>
            </a:r>
            <a:endParaRPr lang="en-US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1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8355" y="523020"/>
            <a:ext cx="3149351" cy="3261369"/>
          </a:xfrm>
          <a:custGeom>
            <a:avLst/>
            <a:gdLst/>
            <a:ahLst/>
            <a:cxnLst/>
            <a:rect l="l" t="t" r="r" b="b"/>
            <a:pathLst>
              <a:path w="6522738" h="6522738">
                <a:moveTo>
                  <a:pt x="0" y="0"/>
                </a:moveTo>
                <a:lnTo>
                  <a:pt x="6522739" y="0"/>
                </a:lnTo>
                <a:lnTo>
                  <a:pt x="6522739" y="6522738"/>
                </a:lnTo>
                <a:lnTo>
                  <a:pt x="0" y="652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 sz="900" dirty="0"/>
          </a:p>
        </p:txBody>
      </p:sp>
      <p:sp>
        <p:nvSpPr>
          <p:cNvPr id="3" name="Freeform 3"/>
          <p:cNvSpPr/>
          <p:nvPr/>
        </p:nvSpPr>
        <p:spPr>
          <a:xfrm>
            <a:off x="2985712" y="2996693"/>
            <a:ext cx="1853666" cy="1853666"/>
          </a:xfrm>
          <a:custGeom>
            <a:avLst/>
            <a:gdLst/>
            <a:ahLst/>
            <a:cxnLst/>
            <a:rect l="l" t="t" r="r" b="b"/>
            <a:pathLst>
              <a:path w="3707331" h="3707331">
                <a:moveTo>
                  <a:pt x="0" y="0"/>
                </a:moveTo>
                <a:lnTo>
                  <a:pt x="3707331" y="0"/>
                </a:lnTo>
                <a:lnTo>
                  <a:pt x="3707331" y="3707331"/>
                </a:lnTo>
                <a:lnTo>
                  <a:pt x="0" y="3707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G" sz="900"/>
          </a:p>
        </p:txBody>
      </p:sp>
      <p:sp>
        <p:nvSpPr>
          <p:cNvPr id="4" name="Freeform 4"/>
          <p:cNvSpPr/>
          <p:nvPr/>
        </p:nvSpPr>
        <p:spPr>
          <a:xfrm>
            <a:off x="5223476" y="2996693"/>
            <a:ext cx="1853666" cy="1853666"/>
          </a:xfrm>
          <a:custGeom>
            <a:avLst/>
            <a:gdLst/>
            <a:ahLst/>
            <a:cxnLst/>
            <a:rect l="l" t="t" r="r" b="b"/>
            <a:pathLst>
              <a:path w="3707331" h="3707331">
                <a:moveTo>
                  <a:pt x="0" y="0"/>
                </a:moveTo>
                <a:lnTo>
                  <a:pt x="3707331" y="0"/>
                </a:lnTo>
                <a:lnTo>
                  <a:pt x="3707331" y="3707331"/>
                </a:lnTo>
                <a:lnTo>
                  <a:pt x="0" y="37073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G" sz="900"/>
          </a:p>
        </p:txBody>
      </p:sp>
      <p:sp>
        <p:nvSpPr>
          <p:cNvPr id="9" name="TextBox 9"/>
          <p:cNvSpPr txBox="1"/>
          <p:nvPr/>
        </p:nvSpPr>
        <p:spPr>
          <a:xfrm>
            <a:off x="2846561" y="1994821"/>
            <a:ext cx="5070361" cy="28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5"/>
              </a:lnSpc>
              <a:spcBef>
                <a:spcPct val="0"/>
              </a:spcBef>
            </a:pPr>
            <a:r>
              <a:rPr lang="en-US" sz="1739">
                <a:solidFill>
                  <a:srgbClr val="000000"/>
                </a:solidFill>
                <a:latin typeface="Canva Sans"/>
              </a:rPr>
              <a:t>Getting  started on the </a:t>
            </a:r>
            <a:r>
              <a:rPr lang="en-US" sz="1739">
                <a:solidFill>
                  <a:srgbClr val="000000"/>
                </a:solidFill>
                <a:latin typeface="Canva Sans Bold"/>
              </a:rPr>
              <a:t>Quantum Zenith Mobile App</a:t>
            </a:r>
            <a:r>
              <a:rPr lang="en-US" sz="173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13924" y="4691475"/>
            <a:ext cx="553255" cy="28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5"/>
              </a:lnSpc>
              <a:spcBef>
                <a:spcPct val="0"/>
              </a:spcBef>
            </a:pPr>
            <a:r>
              <a:rPr lang="en-US" sz="1739">
                <a:solidFill>
                  <a:srgbClr val="000000"/>
                </a:solidFill>
                <a:latin typeface="Canva Sans Bold"/>
              </a:rPr>
              <a:t>IOS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60024" y="4691475"/>
            <a:ext cx="980570" cy="28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5"/>
              </a:lnSpc>
              <a:spcBef>
                <a:spcPct val="0"/>
              </a:spcBef>
            </a:pPr>
            <a:r>
              <a:rPr lang="en-US" sz="1739">
                <a:solidFill>
                  <a:srgbClr val="000000"/>
                </a:solidFill>
                <a:latin typeface="Canva Sans Bold"/>
              </a:rPr>
              <a:t>Andriod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61367" y="1497868"/>
            <a:ext cx="1979194" cy="3971626"/>
            <a:chOff x="0" y="0"/>
            <a:chExt cx="5277850" cy="105910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77850" cy="10591003"/>
            </a:xfrm>
            <a:custGeom>
              <a:avLst/>
              <a:gdLst/>
              <a:ahLst/>
              <a:cxnLst/>
              <a:rect l="l" t="t" r="r" b="b"/>
              <a:pathLst>
                <a:path w="5277850" h="10591003">
                  <a:moveTo>
                    <a:pt x="0" y="0"/>
                  </a:moveTo>
                  <a:lnTo>
                    <a:pt x="5277850" y="0"/>
                  </a:lnTo>
                  <a:lnTo>
                    <a:pt x="5277850" y="10591003"/>
                  </a:lnTo>
                  <a:lnTo>
                    <a:pt x="0" y="10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NG" sz="9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0E34B7E997EC439B555E9C4C0AA77F" ma:contentTypeVersion="14" ma:contentTypeDescription="Create a new document." ma:contentTypeScope="" ma:versionID="12ba1240cad4086dd6c8ba3cccef0f35">
  <xsd:schema xmlns:xsd="http://www.w3.org/2001/XMLSchema" xmlns:xs="http://www.w3.org/2001/XMLSchema" xmlns:p="http://schemas.microsoft.com/office/2006/metadata/properties" xmlns:ns2="c58bb529-da38-4bd5-8191-1496cd0e1e08" xmlns:ns3="6bd578e2-2e1f-44d8-8f4d-8cbf8131167f" targetNamespace="http://schemas.microsoft.com/office/2006/metadata/properties" ma:root="true" ma:fieldsID="9011935545dd23e062e6aaee05b6e9a4" ns2:_="" ns3:_="">
    <xsd:import namespace="c58bb529-da38-4bd5-8191-1496cd0e1e08"/>
    <xsd:import namespace="6bd578e2-2e1f-44d8-8f4d-8cbf813116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bb529-da38-4bd5-8191-1496cd0e1e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8b4af1c-a259-4ea0-8bc5-4ec6979dd026}" ma:internalName="TaxCatchAll" ma:showField="CatchAllData" ma:web="c58bb529-da38-4bd5-8191-1496cd0e1e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578e2-2e1f-44d8-8f4d-8cbf8131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f22c847-322e-4eeb-a9c5-a035d75944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d578e2-2e1f-44d8-8f4d-8cbf8131167f">
      <Terms xmlns="http://schemas.microsoft.com/office/infopath/2007/PartnerControls"/>
    </lcf76f155ced4ddcb4097134ff3c332f>
    <TaxCatchAll xmlns="c58bb529-da38-4bd5-8191-1496cd0e1e08" xsi:nil="true"/>
  </documentManagement>
</p:properties>
</file>

<file path=customXml/itemProps1.xml><?xml version="1.0" encoding="utf-8"?>
<ds:datastoreItem xmlns:ds="http://schemas.openxmlformats.org/officeDocument/2006/customXml" ds:itemID="{80A49F79-814F-4A2A-A678-651BDC1FD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bb529-da38-4bd5-8191-1496cd0e1e08"/>
    <ds:schemaRef ds:uri="6bd578e2-2e1f-44d8-8f4d-8cbf81311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55ED48-DD97-4C11-B492-25DF06A5F6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C053B-C9EC-4727-97D3-A13EF6CA30B2}">
  <ds:schemaRefs>
    <ds:schemaRef ds:uri="6bd578e2-2e1f-44d8-8f4d-8cbf8131167f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58bb529-da38-4bd5-8191-1496cd0e1e0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1265</TotalTime>
  <Words>735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Caibri</vt:lpstr>
      <vt:lpstr>Calibri</vt:lpstr>
      <vt:lpstr>Calibri Light</vt:lpstr>
      <vt:lpstr>Canva Sans</vt:lpstr>
      <vt:lpstr>Canva Sans Bold</vt:lpstr>
      <vt:lpstr>Gotham Bold</vt:lpstr>
      <vt:lpstr>Poppins</vt:lpstr>
      <vt:lpstr>Office Theme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Adewale Ajala</dc:creator>
  <cp:lastModifiedBy>Chinonso MaryJane Ezurike</cp:lastModifiedBy>
  <cp:revision>54</cp:revision>
  <dcterms:created xsi:type="dcterms:W3CDTF">2023-02-07T10:56:40Z</dcterms:created>
  <dcterms:modified xsi:type="dcterms:W3CDTF">2024-03-09T07:42:54Z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0x0101004A0E34B7E997EC439B555E9C4C0AA77F</vt:lpwstr>
  </property>
</Properties>
</file>